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12.xml" ContentType="application/vnd.openxmlformats-officedocument.presentationml.notes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49" r:id="rId1"/>
  </p:sldMasterIdLst>
  <p:notesMasterIdLst>
    <p:notesMasterId r:id="rId33"/>
  </p:notesMasterIdLst>
  <p:handoutMasterIdLst>
    <p:handoutMasterId r:id="rId34"/>
  </p:handoutMasterIdLst>
  <p:sldIdLst>
    <p:sldId id="256" r:id="rId2"/>
    <p:sldId id="358" r:id="rId3"/>
    <p:sldId id="369" r:id="rId4"/>
    <p:sldId id="370" r:id="rId5"/>
    <p:sldId id="269" r:id="rId6"/>
    <p:sldId id="351" r:id="rId7"/>
    <p:sldId id="354" r:id="rId8"/>
    <p:sldId id="355" r:id="rId9"/>
    <p:sldId id="324" r:id="rId10"/>
    <p:sldId id="323" r:id="rId11"/>
    <p:sldId id="357" r:id="rId12"/>
    <p:sldId id="362" r:id="rId13"/>
    <p:sldId id="364" r:id="rId14"/>
    <p:sldId id="365" r:id="rId15"/>
    <p:sldId id="366" r:id="rId16"/>
    <p:sldId id="367" r:id="rId17"/>
    <p:sldId id="368" r:id="rId18"/>
    <p:sldId id="356" r:id="rId19"/>
    <p:sldId id="325" r:id="rId20"/>
    <p:sldId id="363" r:id="rId21"/>
    <p:sldId id="360" r:id="rId22"/>
    <p:sldId id="361" r:id="rId23"/>
    <p:sldId id="359" r:id="rId24"/>
    <p:sldId id="320" r:id="rId25"/>
    <p:sldId id="319" r:id="rId26"/>
    <p:sldId id="327" r:id="rId27"/>
    <p:sldId id="328" r:id="rId28"/>
    <p:sldId id="350" r:id="rId29"/>
    <p:sldId id="331" r:id="rId30"/>
    <p:sldId id="346" r:id="rId31"/>
    <p:sldId id="347" r:id="rId3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79BDE3"/>
    <a:srgbClr val="F2F5FF"/>
    <a:srgbClr val="FEFFA5"/>
    <a:srgbClr val="8DFF8F"/>
    <a:srgbClr val="F68222"/>
    <a:srgbClr val="FF221C"/>
    <a:srgbClr val="00C1C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horzBarState="maximized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6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handoutMaster" Target="handoutMasters/handout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fld id="{E2E9520D-12F5-E644-84A9-A46525382E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fld id="{3C1D1249-CF15-3E40-9525-A83499B516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5" charset="0"/>
        <a:ea typeface="ＭＳ Ｐゴシック" pitchFamily="-10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5" charset="0"/>
        <a:ea typeface="ＭＳ Ｐゴシック" pitchFamily="-10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5" charset="0"/>
        <a:ea typeface="ＭＳ Ｐゴシック" pitchFamily="-10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5" charset="0"/>
        <a:ea typeface="ＭＳ Ｐゴシック" pitchFamily="-10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96C491-9BDA-4D42-97A0-C206F92EA266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1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E52CCE-5FBF-DD4A-B8AF-E5DA83F9971A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26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1BD0C8-DF23-FA41-8E87-6F81C184642C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27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880851-2E50-934B-98DA-29828BC435C4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28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022F51-26F2-F24A-A762-72AE483B2005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29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374827-BCB2-2C49-A90C-A6C62A5B6F89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30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3AF6AE-094C-DF48-97C3-F05E0180DC34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31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4275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062285-3DA0-5047-BF8E-56616FE18881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5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>
                <a:latin typeface="Arial" charset="0"/>
                <a:ea typeface="ＭＳ Ｐゴシック" charset="-128"/>
                <a:cs typeface="ＭＳ Ｐゴシック" charset="-128"/>
              </a:rPr>
              <a:t>Long-term knowledge gains; self-awareness; connections to your own lives; rich comparisons across texts </a:t>
            </a: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2C84BD-654C-C440-94BA-91398D8779EA}" type="slidenum">
              <a:rPr lang="en-US" smtClean="0">
                <a:latin typeface="Arial" charset="0"/>
                <a:ea typeface="ＭＳ Ｐゴシック" charset="-128"/>
                <a:cs typeface="ＭＳ Ｐゴシック" charset="-128"/>
              </a:rPr>
              <a:pPr/>
              <a:t>8</a:t>
            </a:fld>
            <a:endParaRPr lang="en-US" smtClean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CF4E67-642A-394D-97CF-E44BB6E84774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9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5603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5604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D6A058-C21D-6B42-B20A-D278998E14BC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10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42E5E4-5978-4C40-A0DE-47C7D6DD9394}" type="slidenum">
              <a:rPr lang="en-US" smtClean="0">
                <a:latin typeface="Arial" charset="0"/>
                <a:ea typeface="ＭＳ Ｐゴシック" charset="-128"/>
                <a:cs typeface="ＭＳ Ｐゴシック" charset="-128"/>
              </a:rPr>
              <a:pPr/>
              <a:t>17</a:t>
            </a:fld>
            <a:endParaRPr lang="en-US" smtClean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14612B-AB4D-F749-B920-590C62B2EA34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19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52FF09-7A71-7F4A-9FF8-A3C788116A06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24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>
                <a:latin typeface="Arial" charset="0"/>
                <a:ea typeface="ＭＳ Ｐゴシック" charset="-128"/>
                <a:cs typeface="ＭＳ Ｐゴシック" charset="-128"/>
              </a:rPr>
              <a:t>Think about this for your lesson plan response objectives!  Experiential: How does this chapter make you feel?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513358-31A8-314D-804D-3B6B4C110272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25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>
                <a:latin typeface="Arial" charset="0"/>
                <a:ea typeface="ＭＳ Ｐゴシック" charset="-128"/>
                <a:cs typeface="ＭＳ Ｐゴシック" charset="-128"/>
              </a:rPr>
              <a:t>Monitoring types of responses – like our strategy book – consider what students do a lot of and encourage growth in other areas (just like we don’t want them only reading horse books, expand the ways they can respond, and you may attract/engage students who are bored with more typical responses; Hancock mentions redirecting, refocusing, and expanding response when you write back!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2076B-DA71-AF46-A345-BDFAE6E95D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7998F1-9E13-7149-AFE2-12B11C2A62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533400"/>
            <a:ext cx="19431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3400"/>
            <a:ext cx="56769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D41D93-21E8-8042-95EC-FECEAEE0E7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364D76-36D1-4E4A-9744-9901FE78F2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88866B-2413-2547-8C48-FEBE8AF0B4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003F7-E4EA-3A42-A473-E1743B0AC3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EE7E5-D47C-5B4F-9D96-D04B501D54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02C248-9DA6-F54F-89A6-D19C08E37B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0BD96A-B094-4441-BE87-9D98A626F4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51ACD-F188-0147-9064-9D64F74EE5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74CC93-2CF7-4A43-9F59-1743BEE190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33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fld id="{FF00169B-98B3-894A-A13F-6C6A393524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  <a:ea typeface="ＭＳ Ｐゴシック" pitchFamily="-105" charset="-128"/>
          <a:cs typeface="ＭＳ Ｐゴシック" pitchFamily="-10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  <a:ea typeface="ＭＳ Ｐゴシック" pitchFamily="-105" charset="-128"/>
          <a:cs typeface="ＭＳ Ｐゴシック" pitchFamily="-10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  <a:ea typeface="ＭＳ Ｐゴシック" pitchFamily="-105" charset="-128"/>
          <a:cs typeface="ＭＳ Ｐゴシック" pitchFamily="-10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  <a:ea typeface="ＭＳ Ｐゴシック" pitchFamily="-105" charset="-128"/>
          <a:cs typeface="ＭＳ Ｐゴシック" pitchFamily="-105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  <a:ea typeface="ＭＳ Ｐゴシック" pitchFamily="-105" charset="-128"/>
          <a:cs typeface="ＭＳ Ｐゴシック" pitchFamily="-105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  <a:ea typeface="ＭＳ Ｐゴシック" pitchFamily="-105" charset="-128"/>
          <a:cs typeface="ＭＳ Ｐゴシック" pitchFamily="-105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  <a:ea typeface="ＭＳ Ｐゴシック" pitchFamily="-105" charset="-128"/>
          <a:cs typeface="ＭＳ Ｐゴシック" pitchFamily="-105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  <a:ea typeface="ＭＳ Ｐゴシック" pitchFamily="-105" charset="-128"/>
          <a:cs typeface="ＭＳ Ｐゴシック" pitchFamily="-105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justreadnow.com/strategies/web.htm" TargetMode="External"/><Relationship Id="rId3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981200"/>
            <a:ext cx="8001000" cy="2057400"/>
          </a:xfrm>
        </p:spPr>
        <p:txBody>
          <a:bodyPr/>
          <a:lstStyle/>
          <a:p>
            <a:pPr eaLnBrk="1" hangingPunct="1"/>
            <a:r>
              <a:rPr lang="en-US" sz="4000" b="1" dirty="0" smtClean="0"/>
              <a:t>Building Comprehension with Discussion Webs and Response Journals (and Documenting Comprehension Strategy Use)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19600"/>
            <a:ext cx="6400800" cy="990600"/>
          </a:xfrm>
        </p:spPr>
        <p:txBody>
          <a:bodyPr/>
          <a:lstStyle/>
          <a:p>
            <a:pPr eaLnBrk="1" hangingPunct="1"/>
            <a:r>
              <a:rPr kumimoji="0" lang="en-US" dirty="0"/>
              <a:t>EDC423  </a:t>
            </a:r>
          </a:p>
          <a:p>
            <a:pPr eaLnBrk="1" hangingPunct="1"/>
            <a:r>
              <a:rPr kumimoji="0" lang="en-US" dirty="0"/>
              <a:t>Dr. Julie Coiro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What</a:t>
            </a:r>
            <a:r>
              <a:rPr lang="en-US" dirty="0" smtClean="0"/>
              <a:t> reader responses are worth documenting? </a:t>
            </a:r>
            <a:endParaRPr lang="en-US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05000"/>
            <a:ext cx="80772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/>
              <a:t>Document </a:t>
            </a:r>
            <a:r>
              <a:rPr lang="en-US" sz="2800" u="sng"/>
              <a:t>program opportunities</a:t>
            </a:r>
            <a:r>
              <a:rPr lang="en-US" sz="2800"/>
              <a:t> AND </a:t>
            </a:r>
            <a:r>
              <a:rPr lang="en-US" sz="2800" u="sng"/>
              <a:t>individual student performance</a:t>
            </a:r>
            <a:r>
              <a:rPr lang="en-US" sz="2800"/>
              <a:t> (linked to specific book titles over the course of the year)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b="1"/>
              <a:t>Listening behavior</a:t>
            </a:r>
            <a:r>
              <a:rPr lang="en-US" sz="2400"/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b="1"/>
              <a:t>Contact with Books</a:t>
            </a:r>
            <a:r>
              <a:rPr lang="en-US" sz="2400"/>
              <a:t> (browsing, attention, proximity)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b="1"/>
              <a:t>Impulse to Share</a:t>
            </a:r>
            <a:r>
              <a:rPr lang="en-US" sz="2400"/>
              <a:t> (partner read, share/discuss)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b="1"/>
              <a:t>Actions and Drama</a:t>
            </a:r>
            <a:r>
              <a:rPr lang="en-US" sz="2400"/>
              <a:t> (readers theater, role playing)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b="1"/>
              <a:t>Art, Music, and Constructed Products</a:t>
            </a:r>
            <a:r>
              <a:rPr lang="en-US" sz="2400"/>
              <a:t> (draw,cook)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b="1"/>
              <a:t>Oral Response</a:t>
            </a:r>
            <a:r>
              <a:rPr lang="en-US" sz="2400"/>
              <a:t> (retell, lit conversations, prompts)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b="1"/>
              <a:t>Written Response</a:t>
            </a:r>
            <a:r>
              <a:rPr lang="en-US" sz="2400"/>
              <a:t> (response journals, adapting writing using literature models) </a:t>
            </a:r>
          </a:p>
          <a:p>
            <a:pPr lvl="4" eaLnBrk="1" hangingPunct="1">
              <a:lnSpc>
                <a:spcPct val="90000"/>
              </a:lnSpc>
              <a:buFontTx/>
              <a:buNone/>
            </a:pPr>
            <a:r>
              <a:rPr lang="en-US" sz="1800"/>
              <a:t>				Hancock p. 421 and 423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772400" cy="1143000"/>
          </a:xfrm>
        </p:spPr>
        <p:txBody>
          <a:bodyPr/>
          <a:lstStyle/>
          <a:p>
            <a:r>
              <a:rPr lang="en-US" sz="3600" b="1" dirty="0" smtClean="0"/>
              <a:t>After-Reading Response Activities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200" dirty="0" smtClean="0"/>
              <a:t>(attempts to reflect natural conversations) </a:t>
            </a:r>
            <a:endParaRPr lang="en-US" sz="3600" dirty="0" smtClean="0"/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Literature Circles: </a:t>
            </a:r>
            <a:r>
              <a:rPr lang="en-US" dirty="0" smtClean="0"/>
              <a:t>To reflect open, natural conversations about books (use roles to scaffold the experience for beginners)</a:t>
            </a:r>
            <a:endParaRPr lang="en-US" b="1" dirty="0" smtClean="0"/>
          </a:p>
          <a:p>
            <a:r>
              <a:rPr lang="en-US" b="1" dirty="0" smtClean="0"/>
              <a:t>Discussion Webs: </a:t>
            </a:r>
            <a:r>
              <a:rPr lang="en-US" dirty="0" smtClean="0"/>
              <a:t>To view ideas from more than one perspective and make sound decisions informed by evidence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772400" cy="1143000"/>
          </a:xfrm>
        </p:spPr>
        <p:txBody>
          <a:bodyPr/>
          <a:lstStyle/>
          <a:p>
            <a:r>
              <a:rPr lang="en-US" sz="3600" dirty="0" smtClean="0"/>
              <a:t>How might you document learning and progress using literature circles? </a:t>
            </a:r>
          </a:p>
        </p:txBody>
      </p:sp>
      <p:pic>
        <p:nvPicPr>
          <p:cNvPr id="34818" name="Picture 3" descr="Screen shot 2011-11-16 at 8.15.34 A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"/>
            <a:ext cx="6548438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Screen shot 2011-11-16 at 8.16.23 A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685800"/>
            <a:ext cx="7827963" cy="575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229600" cy="1143000"/>
          </a:xfrm>
        </p:spPr>
        <p:txBody>
          <a:bodyPr/>
          <a:lstStyle/>
          <a:p>
            <a:r>
              <a:rPr lang="en-US" sz="2800" b="1" smtClean="0"/>
              <a:t>Developing Higher-Level and Open-Ended Questions for Guided Reading Discussion 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533400" y="1981200"/>
            <a:ext cx="7772400" cy="4114800"/>
          </a:xfrm>
        </p:spPr>
        <p:txBody>
          <a:bodyPr/>
          <a:lstStyle/>
          <a:p>
            <a:r>
              <a:rPr lang="en-US" smtClean="0"/>
              <a:t>Discussion Webs</a:t>
            </a:r>
          </a:p>
          <a:p>
            <a:pPr lvl="1"/>
            <a:r>
              <a:rPr lang="en-US" sz="2400" smtClean="0"/>
              <a:t>Avoid the tendency to dominate conversation by giving students a voice </a:t>
            </a:r>
          </a:p>
          <a:p>
            <a:pPr lvl="1"/>
            <a:r>
              <a:rPr lang="en-US" sz="2400" smtClean="0"/>
              <a:t>Students think individually and then meet with partner to work toward consensus </a:t>
            </a:r>
          </a:p>
          <a:p>
            <a:pPr lvl="1"/>
            <a:r>
              <a:rPr lang="en-US" sz="2400" smtClean="0"/>
              <a:t>1. Prepare students for the reading</a:t>
            </a:r>
          </a:p>
          <a:p>
            <a:pPr lvl="1"/>
            <a:r>
              <a:rPr lang="en-US" sz="2400" smtClean="0"/>
              <a:t>2. After reading, pose a key question and students discuss pros and cons with supportive evidence </a:t>
            </a:r>
          </a:p>
          <a:p>
            <a:pPr lvl="1"/>
            <a:r>
              <a:rPr lang="en-US" sz="2400" smtClean="0"/>
              <a:t>3. Student pairs meet with another pair, discuss further, and come to consensus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Discussion Webs</a:t>
            </a:r>
          </a:p>
        </p:txBody>
      </p:sp>
      <p:pic>
        <p:nvPicPr>
          <p:cNvPr id="24579" name="Picture 3" descr="Picture 3.png">
            <a:hlinkClick r:id="rId2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981200"/>
            <a:ext cx="7608888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TextBox 4"/>
          <p:cNvSpPr txBox="1">
            <a:spLocks noChangeArrowheads="1"/>
          </p:cNvSpPr>
          <p:nvPr/>
        </p:nvSpPr>
        <p:spPr bwMode="auto">
          <a:xfrm>
            <a:off x="258763" y="6319838"/>
            <a:ext cx="87328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See Alvermann 1991 Reading Teacher article on our wikispace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Discussion Webs</a:t>
            </a:r>
          </a:p>
        </p:txBody>
      </p:sp>
      <p:pic>
        <p:nvPicPr>
          <p:cNvPr id="25603" name="Picture 3" descr="Picture 4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05000"/>
            <a:ext cx="9144000" cy="468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772400" cy="1143000"/>
          </a:xfrm>
        </p:spPr>
        <p:txBody>
          <a:bodyPr/>
          <a:lstStyle/>
          <a:p>
            <a:r>
              <a:rPr lang="en-US" sz="3200" smtClean="0"/>
              <a:t>Discussion Web Consensus Summary</a:t>
            </a:r>
          </a:p>
        </p:txBody>
      </p:sp>
      <p:pic>
        <p:nvPicPr>
          <p:cNvPr id="26627" name="Picture 3" descr="Picture 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139825"/>
            <a:ext cx="8458200" cy="564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Discussion Web Ideas for Pictures of Hollis Woods?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001000" cy="4114800"/>
          </a:xfrm>
        </p:spPr>
        <p:txBody>
          <a:bodyPr/>
          <a:lstStyle/>
          <a:p>
            <a:r>
              <a:rPr lang="en-US" dirty="0" smtClean="0"/>
              <a:t>Example: End of Ch. 5 (</a:t>
            </a:r>
            <a:r>
              <a:rPr lang="en-US" dirty="0" err="1" smtClean="0"/>
              <a:t>p</a:t>
            </a:r>
            <a:r>
              <a:rPr lang="en-US" dirty="0" smtClean="0"/>
              <a:t>. 54) Should Hollis stay with Josie? (yes, no and why) </a:t>
            </a:r>
          </a:p>
          <a:p>
            <a:r>
              <a:rPr lang="en-US" b="1" dirty="0" smtClean="0"/>
              <a:t>Try It Out: </a:t>
            </a:r>
            <a:r>
              <a:rPr lang="en-US" dirty="0" smtClean="0"/>
              <a:t>End of Ch. 8 (</a:t>
            </a:r>
            <a:r>
              <a:rPr lang="en-US" dirty="0" err="1" smtClean="0"/>
              <a:t>p</a:t>
            </a:r>
            <a:r>
              <a:rPr lang="en-US" dirty="0" smtClean="0"/>
              <a:t>. 76) Brainstorm a good discussion web question students might answer in a small group center while you work with other students in guided reading groups. Consider one answer to each side.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smtClean="0"/>
              <a:t>A challenge: How can we document learning from response activities? 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How can we measure growth and link student responses to our instruction?</a:t>
            </a:r>
          </a:p>
          <a:p>
            <a:r>
              <a:rPr lang="en-US" smtClean="0"/>
              <a:t>How can the quality of responses inform our teaching?  (formative assessment)</a:t>
            </a:r>
          </a:p>
          <a:p>
            <a:r>
              <a:rPr lang="en-US" smtClean="0"/>
              <a:t>How can we involve students in the process?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/>
              <a:t>How</a:t>
            </a:r>
            <a:r>
              <a:rPr lang="en-US"/>
              <a:t> might you document </a:t>
            </a:r>
            <a:br>
              <a:rPr lang="en-US"/>
            </a:br>
            <a:r>
              <a:rPr lang="en-US"/>
              <a:t>reader response?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09800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Teacher </a:t>
            </a:r>
            <a:r>
              <a:rPr lang="en-US" sz="2400" b="1" dirty="0"/>
              <a:t>Anecdotal Records</a:t>
            </a:r>
            <a:r>
              <a:rPr lang="en-US" sz="2400" dirty="0"/>
              <a:t> - observations (</a:t>
            </a:r>
            <a:r>
              <a:rPr lang="en-US" sz="2400" dirty="0" err="1"/>
              <a:t>stickies</a:t>
            </a:r>
            <a:r>
              <a:rPr lang="en-US" sz="2400" dirty="0"/>
              <a:t>, mailing labels) accumulated by date (pair with students’ personal reflections over time)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/>
              <a:t>Daily reading logs</a:t>
            </a:r>
            <a:r>
              <a:rPr lang="en-US" sz="2400" dirty="0"/>
              <a:t> (track # and type of books)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/>
              <a:t>Literature Circle Conversations</a:t>
            </a:r>
            <a:r>
              <a:rPr lang="en-US" sz="2400" dirty="0"/>
              <a:t> (peer and self evaluation</a:t>
            </a:r>
            <a:r>
              <a:rPr lang="en-US" sz="2400" dirty="0" smtClean="0"/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Sticker Guided Reflections </a:t>
            </a:r>
            <a:r>
              <a:rPr lang="en-US" sz="2400" dirty="0" smtClean="0"/>
              <a:t>that involve students and move beyond letter grades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/>
              <a:t>Literature response files</a:t>
            </a:r>
            <a:r>
              <a:rPr lang="en-US" sz="2400" dirty="0"/>
              <a:t> (track varied types </a:t>
            </a:r>
            <a:r>
              <a:rPr lang="en-US" sz="2400" dirty="0" smtClean="0"/>
              <a:t>of prompts and responses and graph results)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3-11-11 at 7.46.4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28800"/>
            <a:ext cx="9144000" cy="4677624"/>
          </a:xfrm>
          <a:prstGeom prst="rect">
            <a:avLst/>
          </a:prstGeom>
        </p:spPr>
      </p:pic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001000" cy="11430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1. Understanding Comprehension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Student Conference Notes</a:t>
            </a:r>
          </a:p>
        </p:txBody>
      </p:sp>
      <p:pic>
        <p:nvPicPr>
          <p:cNvPr id="33795" name="Picture 3" descr="Screen shot 2011-12-11 at 8.21.13 P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905000"/>
            <a:ext cx="60007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Sticker Self-Assessment System in Response Journals</a:t>
            </a:r>
          </a:p>
        </p:txBody>
      </p:sp>
      <p:pic>
        <p:nvPicPr>
          <p:cNvPr id="35843" name="Picture 4" descr="Screen shot 2011-11-16 at 7.52.05 A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79770">
            <a:off x="0" y="2743200"/>
            <a:ext cx="9037638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Sticker Self-Assessment System</a:t>
            </a:r>
          </a:p>
        </p:txBody>
      </p:sp>
      <p:pic>
        <p:nvPicPr>
          <p:cNvPr id="36867" name="Picture 3" descr="Screen shot 2011-11-16 at 7.56.57 A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9538"/>
            <a:ext cx="9144000" cy="663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3-11-11 at 8.17.0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9880" y="0"/>
            <a:ext cx="646423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/>
              <a:t>Literature Response Journals</a:t>
            </a:r>
            <a:r>
              <a:rPr lang="en-US"/>
              <a:t> </a:t>
            </a:r>
            <a:r>
              <a:rPr lang="en-US" sz="3200"/>
              <a:t>(Hancock, 2008, p. 278-279)</a:t>
            </a:r>
            <a:r>
              <a:rPr lang="en-US"/>
              <a:t> 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05000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/>
              <a:t>How do you begin to design literature journal prompts? 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500" b="1" dirty="0"/>
              <a:t>Experiential prompts</a:t>
            </a:r>
            <a:r>
              <a:rPr lang="en-US" sz="2500" dirty="0"/>
              <a:t> (connect to personal experiences)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500" b="1" dirty="0"/>
              <a:t>Aesthetic prompts</a:t>
            </a:r>
            <a:r>
              <a:rPr lang="en-US" sz="2500" dirty="0"/>
              <a:t> (emotional interactions and character feelings)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500" b="1" dirty="0"/>
              <a:t>Cognitive prompts</a:t>
            </a:r>
            <a:r>
              <a:rPr lang="en-US" sz="2500" dirty="0"/>
              <a:t> (inferences, M&amp;MDAVIS)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500" b="1" dirty="0"/>
              <a:t>Interpretative prompts</a:t>
            </a:r>
            <a:r>
              <a:rPr lang="en-US" sz="2500" dirty="0"/>
              <a:t> (personal judgment about meaning/message &amp; characters)</a:t>
            </a:r>
            <a:r>
              <a:rPr lang="en-US" sz="2500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Consider these ideas</a:t>
            </a:r>
            <a:r>
              <a:rPr lang="en-US" sz="2400" dirty="0" smtClean="0"/>
              <a:t> for varied writing assignments and/or discussions in small </a:t>
            </a:r>
            <a:r>
              <a:rPr lang="en-US" sz="2400" dirty="0" smtClean="0"/>
              <a:t>group centers</a:t>
            </a:r>
            <a:r>
              <a:rPr lang="en-US" sz="2400" dirty="0" smtClean="0"/>
              <a:t>!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8001000" cy="1143000"/>
          </a:xfrm>
        </p:spPr>
        <p:txBody>
          <a:bodyPr/>
          <a:lstStyle/>
          <a:p>
            <a:pPr eaLnBrk="1" hangingPunct="1"/>
            <a:r>
              <a:rPr lang="en-US" sz="4000" b="1" dirty="0" smtClean="0"/>
              <a:t>What kinds of responses </a:t>
            </a:r>
            <a:br>
              <a:rPr lang="en-US" sz="4000" b="1" dirty="0" smtClean="0"/>
            </a:br>
            <a:r>
              <a:rPr lang="en-US" sz="4000" b="1" dirty="0" smtClean="0"/>
              <a:t>might you get? </a:t>
            </a:r>
            <a:endParaRPr lang="en-US" dirty="0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b="1"/>
              <a:t>Personal meaning-making responses</a:t>
            </a:r>
            <a:endParaRPr lang="en-US" sz="2400"/>
          </a:p>
          <a:p>
            <a:pPr lvl="1" eaLnBrk="1" hangingPunct="1">
              <a:lnSpc>
                <a:spcPct val="90000"/>
              </a:lnSpc>
            </a:pPr>
            <a:r>
              <a:rPr lang="en-US" sz="2000"/>
              <a:t>Monitoring </a:t>
            </a:r>
            <a:r>
              <a:rPr lang="en-US" sz="2000" smtClean="0"/>
              <a:t>understanding – I see that…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/>
              <a:t>Making </a:t>
            </a:r>
            <a:r>
              <a:rPr lang="en-US" sz="2000" smtClean="0"/>
              <a:t>inferences – I think..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/>
              <a:t>Making, validating, or invalidating </a:t>
            </a:r>
            <a:r>
              <a:rPr lang="en-US" sz="2000" smtClean="0"/>
              <a:t>predictions – I predict …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/>
              <a:t>Expressing wonder or </a:t>
            </a:r>
            <a:r>
              <a:rPr lang="en-US" sz="2000" smtClean="0"/>
              <a:t>confusion – I wonder…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smtClean="0"/>
              <a:t>Character </a:t>
            </a:r>
            <a:r>
              <a:rPr lang="en-US" sz="2400" b="1"/>
              <a:t>and plot involvement</a:t>
            </a:r>
            <a:endParaRPr lang="en-US" sz="2400"/>
          </a:p>
          <a:p>
            <a:pPr lvl="1" eaLnBrk="1" hangingPunct="1">
              <a:lnSpc>
                <a:spcPct val="90000"/>
              </a:lnSpc>
            </a:pPr>
            <a:r>
              <a:rPr lang="en-US" sz="2000"/>
              <a:t>Character interaction</a:t>
            </a:r>
            <a:r>
              <a:rPr lang="en-US" sz="2000" smtClean="0"/>
              <a:t> – 1</a:t>
            </a:r>
            <a:r>
              <a:rPr lang="en-US" sz="2000" baseline="30000" smtClean="0"/>
              <a:t>st</a:t>
            </a:r>
            <a:r>
              <a:rPr lang="en-US" sz="2000" smtClean="0"/>
              <a:t> person – If I were him…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Character assessment</a:t>
            </a:r>
            <a:r>
              <a:rPr lang="en-US" sz="2000"/>
              <a:t>/</a:t>
            </a:r>
            <a:r>
              <a:rPr lang="en-US" sz="2000" smtClean="0"/>
              <a:t>judgment – That character is..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/>
              <a:t>Story </a:t>
            </a:r>
            <a:r>
              <a:rPr lang="en-US" sz="2000" smtClean="0"/>
              <a:t>Involvement – pos/neg reactions as the plot unfolds…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/>
              <a:t>Literary evaluation</a:t>
            </a:r>
            <a:endParaRPr lang="en-US" sz="2400"/>
          </a:p>
          <a:p>
            <a:pPr lvl="1" eaLnBrk="1" hangingPunct="1">
              <a:lnSpc>
                <a:spcPct val="90000"/>
              </a:lnSpc>
            </a:pPr>
            <a:r>
              <a:rPr lang="en-US" sz="2000"/>
              <a:t>Literary criticism</a:t>
            </a:r>
            <a:r>
              <a:rPr lang="en-US" sz="2000" smtClean="0"/>
              <a:t> – author’s craft or style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sz="2000"/>
          </a:p>
          <a:p>
            <a:pPr lvl="1" eaLnBrk="1" hangingPunct="1">
              <a:lnSpc>
                <a:spcPct val="90000"/>
              </a:lnSpc>
            </a:pPr>
            <a:endParaRPr lang="en-US" sz="2000"/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1184275" y="5943600"/>
            <a:ext cx="6664325" cy="83026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Keep a checklist of the opportunities you create </a:t>
            </a:r>
          </a:p>
          <a:p>
            <a:pPr algn="ctr"/>
            <a:r>
              <a:rPr lang="en-US"/>
              <a:t>AND the ways students respond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b="1"/>
              <a:t>Activity: Documenting Response and Strategy Use in Literature Journals</a:t>
            </a: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05000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/>
              <a:t>1. </a:t>
            </a:r>
            <a:r>
              <a:rPr lang="en-US" sz="2400" u="sng" dirty="0"/>
              <a:t>Trade your Book Activity</a:t>
            </a:r>
            <a:r>
              <a:rPr lang="en-US" sz="2400" u="sng" dirty="0" smtClean="0"/>
              <a:t> 4</a:t>
            </a:r>
            <a:r>
              <a:rPr lang="en-US" sz="2400" dirty="0" smtClean="0"/>
              <a:t> (Hollis Woods journal </a:t>
            </a:r>
            <a:r>
              <a:rPr lang="en-US" sz="2400" dirty="0"/>
              <a:t>entries) with a partner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/>
              <a:t>2. Look for evidence of </a:t>
            </a:r>
            <a:r>
              <a:rPr lang="en-US" sz="2400" b="1" dirty="0"/>
              <a:t>Hancock’s response categories</a:t>
            </a:r>
            <a:r>
              <a:rPr lang="en-US" sz="2400" dirty="0"/>
              <a:t> (</a:t>
            </a:r>
            <a:r>
              <a:rPr lang="en-US" sz="2400" dirty="0" smtClean="0"/>
              <a:t>Personal </a:t>
            </a:r>
            <a:r>
              <a:rPr lang="en-US" sz="2400" dirty="0"/>
              <a:t>Meaning, Char/Plot, Lit </a:t>
            </a:r>
            <a:r>
              <a:rPr lang="en-US" sz="2400" dirty="0" err="1"/>
              <a:t>Eval</a:t>
            </a:r>
            <a:r>
              <a:rPr lang="en-US" sz="2400" dirty="0"/>
              <a:t>); code all in the margin with PM, CP, and/or LE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/>
              <a:t>3. Look for evidence of </a:t>
            </a:r>
            <a:r>
              <a:rPr lang="en-US" sz="2400" b="1" dirty="0"/>
              <a:t>M&amp;MDAVIS strategy use</a:t>
            </a:r>
            <a:r>
              <a:rPr lang="en-US" sz="2400" dirty="0"/>
              <a:t>; code all strategies in the margin with a single letter for each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/>
              <a:t>4. Note patterns of individual readers; Then </a:t>
            </a:r>
            <a:r>
              <a:rPr lang="en-US" sz="2400" b="1" dirty="0"/>
              <a:t>write a short summary of observations</a:t>
            </a:r>
            <a:r>
              <a:rPr lang="en-US" sz="2400" dirty="0"/>
              <a:t> in your own notebook and what you might teach next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/>
              <a:t>5. Discuss patterns across the group as a whole</a:t>
            </a:r>
            <a:r>
              <a:rPr lang="en-US" sz="28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8001000" cy="1143000"/>
          </a:xfrm>
        </p:spPr>
        <p:txBody>
          <a:bodyPr/>
          <a:lstStyle/>
          <a:p>
            <a:pPr eaLnBrk="1" hangingPunct="1"/>
            <a:r>
              <a:rPr lang="en-US" sz="4000" b="1"/>
              <a:t>Coding Categories for Literature Response Journals</a:t>
            </a:r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44196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b="1"/>
              <a:t>PM: Personal meaning-making responses  </a:t>
            </a:r>
            <a:endParaRPr lang="en-US" sz="2000"/>
          </a:p>
          <a:p>
            <a:pPr lvl="1" eaLnBrk="1" hangingPunct="1">
              <a:lnSpc>
                <a:spcPct val="90000"/>
              </a:lnSpc>
            </a:pPr>
            <a:r>
              <a:rPr lang="en-US" sz="1800"/>
              <a:t>Monitoring understanding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/>
              <a:t>Making inferences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/>
              <a:t>Making, validating, or invalidating predictions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/>
              <a:t>Expressing wonder or confusion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b="1"/>
              <a:t>CP: Character and plot involvement</a:t>
            </a:r>
            <a:endParaRPr lang="en-US" sz="2000"/>
          </a:p>
          <a:p>
            <a:pPr lvl="1" eaLnBrk="1" hangingPunct="1">
              <a:lnSpc>
                <a:spcPct val="90000"/>
              </a:lnSpc>
            </a:pPr>
            <a:r>
              <a:rPr lang="en-US" sz="1800"/>
              <a:t>Character interaction or assessment/judgment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/>
              <a:t>Story Involvement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b="1"/>
              <a:t>LE: Literary evaluation</a:t>
            </a:r>
            <a:endParaRPr lang="en-US" sz="2000"/>
          </a:p>
          <a:p>
            <a:pPr lvl="1" eaLnBrk="1" hangingPunct="1">
              <a:lnSpc>
                <a:spcPct val="90000"/>
              </a:lnSpc>
            </a:pPr>
            <a:r>
              <a:rPr lang="en-US" sz="1800"/>
              <a:t>Literary criticism 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sz="1800"/>
          </a:p>
          <a:p>
            <a:pPr lvl="1" eaLnBrk="1" hangingPunct="1">
              <a:lnSpc>
                <a:spcPct val="90000"/>
              </a:lnSpc>
            </a:pPr>
            <a:endParaRPr lang="en-US" sz="1800"/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762000" y="6400800"/>
            <a:ext cx="3233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Hancock article (1993)</a:t>
            </a: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4572000" y="1981200"/>
            <a:ext cx="4572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r>
              <a:rPr kumimoji="1" lang="en-US" b="1"/>
              <a:t>Comprehension Strategy Use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</a:pPr>
            <a:r>
              <a:rPr kumimoji="1" lang="en-US" b="1"/>
              <a:t>M</a:t>
            </a:r>
            <a:r>
              <a:rPr kumimoji="1" lang="en-US"/>
              <a:t>: Monitoring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</a:pPr>
            <a:r>
              <a:rPr kumimoji="1" lang="en-US" b="1"/>
              <a:t>MC</a:t>
            </a:r>
            <a:r>
              <a:rPr kumimoji="1" lang="en-US"/>
              <a:t>: Making connections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</a:pPr>
            <a:r>
              <a:rPr kumimoji="1" lang="en-US" b="1"/>
              <a:t>D</a:t>
            </a:r>
            <a:r>
              <a:rPr kumimoji="1" lang="en-US"/>
              <a:t>: Determining Impt. Ideas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</a:pPr>
            <a:r>
              <a:rPr kumimoji="1" lang="en-US" b="1"/>
              <a:t>A</a:t>
            </a:r>
            <a:r>
              <a:rPr kumimoji="1" lang="en-US"/>
              <a:t>: Asking Questions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</a:pPr>
            <a:r>
              <a:rPr kumimoji="1" lang="en-US" b="1"/>
              <a:t>V</a:t>
            </a:r>
            <a:r>
              <a:rPr kumimoji="1" lang="en-US"/>
              <a:t>: Visualizing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</a:pPr>
            <a:r>
              <a:rPr kumimoji="1" lang="en-US" b="1"/>
              <a:t>I</a:t>
            </a:r>
            <a:r>
              <a:rPr kumimoji="1" lang="en-US"/>
              <a:t>: Inferencing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</a:pPr>
            <a:r>
              <a:rPr kumimoji="1" lang="en-US" b="1"/>
              <a:t>S</a:t>
            </a:r>
            <a:r>
              <a:rPr kumimoji="1" lang="en-US"/>
              <a:t>: Summarizing </a:t>
            </a:r>
          </a:p>
          <a:p>
            <a:pPr marL="742950" lvl="1" indent="-285750" eaLnBrk="1" hangingPunct="1">
              <a:lnSpc>
                <a:spcPct val="90000"/>
              </a:lnSpc>
              <a:spcBef>
                <a:spcPct val="20000"/>
              </a:spcBef>
            </a:pPr>
            <a:endParaRPr kumimoji="1" lang="en-US" sz="2000"/>
          </a:p>
          <a:p>
            <a:pPr marL="742950" lvl="1" indent="-285750" eaLnBrk="1" hangingPunct="1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endParaRPr kumimoji="1" lang="en-US" sz="2000"/>
          </a:p>
        </p:txBody>
      </p:sp>
      <p:sp>
        <p:nvSpPr>
          <p:cNvPr id="45062" name="Line 6"/>
          <p:cNvSpPr>
            <a:spLocks noChangeShapeType="1"/>
          </p:cNvSpPr>
          <p:nvPr/>
        </p:nvSpPr>
        <p:spPr bwMode="auto">
          <a:xfrm>
            <a:off x="4495800" y="1981200"/>
            <a:ext cx="0" cy="4114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5486400" y="6396038"/>
            <a:ext cx="2168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Cornett (2010)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Documenting Response Diversity and Strategy Use </a:t>
            </a:r>
          </a:p>
        </p:txBody>
      </p:sp>
      <p:graphicFrame>
        <p:nvGraphicFramePr>
          <p:cNvPr id="174163" name="Group 83"/>
          <p:cNvGraphicFramePr>
            <a:graphicFrameLocks noGrp="1"/>
          </p:cNvGraphicFramePr>
          <p:nvPr/>
        </p:nvGraphicFramePr>
        <p:xfrm>
          <a:off x="1143000" y="2209800"/>
          <a:ext cx="6858000" cy="3438144"/>
        </p:xfrm>
        <a:graphic>
          <a:graphicData uri="http://schemas.openxmlformats.org/drawingml/2006/table">
            <a:tbl>
              <a:tblPr/>
              <a:tblGrid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</a:tblGrid>
              <a:tr h="2590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  <a:ea typeface="ＭＳ Ｐゴシック" pitchFamily="-105" charset="-128"/>
                        <a:cs typeface="ＭＳ Ｐゴシック" pitchFamily="-105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  <a:ea typeface="ＭＳ Ｐゴシック" pitchFamily="-105" charset="-128"/>
                        <a:cs typeface="ＭＳ Ｐゴシック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  <a:ea typeface="ＭＳ Ｐゴシック" pitchFamily="-105" charset="-128"/>
                        <a:cs typeface="ＭＳ Ｐゴシック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  <a:ea typeface="ＭＳ Ｐゴシック" pitchFamily="-105" charset="-128"/>
                        <a:cs typeface="ＭＳ Ｐゴシック" pitchFamily="-105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  <a:ea typeface="ＭＳ Ｐゴシック" pitchFamily="-105" charset="-128"/>
                        <a:cs typeface="ＭＳ Ｐゴシック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  <a:ea typeface="ＭＳ Ｐゴシック" pitchFamily="-105" charset="-128"/>
                        <a:cs typeface="ＭＳ Ｐゴシック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  <a:ea typeface="ＭＳ Ｐゴシック" pitchFamily="-105" charset="-128"/>
                        <a:cs typeface="ＭＳ Ｐゴシック" pitchFamily="-105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  <a:ea typeface="ＭＳ Ｐゴシック" pitchFamily="-105" charset="-128"/>
                        <a:cs typeface="ＭＳ Ｐゴシック" pitchFamily="-105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  <a:ea typeface="ＭＳ Ｐゴシック" pitchFamily="-105" charset="-128"/>
                        <a:cs typeface="ＭＳ Ｐゴシック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  <a:ea typeface="ＭＳ Ｐゴシック" pitchFamily="-105" charset="-128"/>
                        <a:cs typeface="ＭＳ Ｐゴシック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  <a:ea typeface="ＭＳ Ｐゴシック" pitchFamily="-105" charset="-128"/>
                        <a:cs typeface="ＭＳ Ｐゴシック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  <a:ea typeface="ＭＳ Ｐゴシック" pitchFamily="-105" charset="-128"/>
                        <a:cs typeface="ＭＳ Ｐゴシック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  <a:ea typeface="ＭＳ Ｐゴシック" pitchFamily="-105" charset="-128"/>
                        <a:cs typeface="ＭＳ Ｐゴシック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1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PM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Pers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Mon</a:t>
                      </a:r>
                      <a:endParaRPr kumimoji="1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  <a:ea typeface="ＭＳ Ｐゴシック" pitchFamily="-105" charset="-128"/>
                        <a:cs typeface="ＭＳ Ｐゴシック" pitchFamily="-105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822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CP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Char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Plot</a:t>
                      </a:r>
                      <a:endParaRPr kumimoji="1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  <a:ea typeface="ＭＳ Ｐゴシック" pitchFamily="-105" charset="-128"/>
                        <a:cs typeface="ＭＳ Ｐゴシック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822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LE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Lit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Eval</a:t>
                      </a:r>
                      <a:endParaRPr kumimoji="1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  <a:ea typeface="ＭＳ Ｐゴシック" pitchFamily="-105" charset="-128"/>
                        <a:cs typeface="ＭＳ Ｐゴシック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822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Mon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FF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MC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FF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DI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FF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Ask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FF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Vis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FF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Inf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FF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Sum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FF8F"/>
                    </a:solidFill>
                  </a:tcPr>
                </a:tc>
              </a:tr>
            </a:tbl>
          </a:graphicData>
        </a:graphic>
      </p:graphicFrame>
      <p:sp>
        <p:nvSpPr>
          <p:cNvPr id="174157" name="Text Box 77"/>
          <p:cNvSpPr txBox="1">
            <a:spLocks noChangeArrowheads="1"/>
          </p:cNvSpPr>
          <p:nvPr/>
        </p:nvSpPr>
        <p:spPr bwMode="auto">
          <a:xfrm>
            <a:off x="935038" y="6007100"/>
            <a:ext cx="7599362" cy="850900"/>
          </a:xfrm>
          <a:prstGeom prst="rect">
            <a:avLst/>
          </a:prstGeom>
          <a:solidFill>
            <a:srgbClr val="FEFFA5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How would this data inform the feedback you give to a </a:t>
            </a:r>
          </a:p>
          <a:p>
            <a:r>
              <a:rPr lang="en-US"/>
              <a:t>particular student? What you teach next? To whom?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4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4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5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Documenting Response Diversity and Strategy Use </a:t>
            </a:r>
          </a:p>
        </p:txBody>
      </p:sp>
      <p:graphicFrame>
        <p:nvGraphicFramePr>
          <p:cNvPr id="174163" name="Group 83"/>
          <p:cNvGraphicFramePr>
            <a:graphicFrameLocks noGrp="1"/>
          </p:cNvGraphicFramePr>
          <p:nvPr/>
        </p:nvGraphicFramePr>
        <p:xfrm>
          <a:off x="1143000" y="2209800"/>
          <a:ext cx="6858000" cy="3925824"/>
        </p:xfrm>
        <a:graphic>
          <a:graphicData uri="http://schemas.openxmlformats.org/drawingml/2006/table">
            <a:tbl>
              <a:tblPr/>
              <a:tblGrid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</a:tblGrid>
              <a:tr h="2590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2</a:t>
                      </a:r>
                      <a:endParaRPr kumimoji="1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  <a:ea typeface="ＭＳ Ｐゴシック" pitchFamily="-105" charset="-128"/>
                        <a:cs typeface="ＭＳ Ｐゴシック" pitchFamily="-105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  <a:ea typeface="ＭＳ Ｐゴシック" pitchFamily="-105" charset="-128"/>
                        <a:cs typeface="ＭＳ Ｐゴシック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  <a:ea typeface="ＭＳ Ｐゴシック" pitchFamily="-105" charset="-128"/>
                        <a:cs typeface="ＭＳ Ｐゴシック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  <a:ea typeface="ＭＳ Ｐゴシック" pitchFamily="-105" charset="-128"/>
                        <a:cs typeface="ＭＳ Ｐゴシック" pitchFamily="-105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  <a:ea typeface="ＭＳ Ｐゴシック" pitchFamily="-105" charset="-128"/>
                        <a:cs typeface="ＭＳ Ｐゴシック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  <a:ea typeface="ＭＳ Ｐゴシック" pitchFamily="-105" charset="-128"/>
                        <a:cs typeface="ＭＳ Ｐゴシック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0</a:t>
                      </a:r>
                      <a:endParaRPr kumimoji="1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  <a:ea typeface="ＭＳ Ｐゴシック" pitchFamily="-105" charset="-128"/>
                        <a:cs typeface="ＭＳ Ｐゴシック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  <a:ea typeface="ＭＳ Ｐゴシック" pitchFamily="-105" charset="-128"/>
                        <a:cs typeface="ＭＳ Ｐゴシック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1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PM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Pers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Mon</a:t>
                      </a:r>
                      <a:endParaRPr kumimoji="1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  <a:ea typeface="ＭＳ Ｐゴシック" pitchFamily="-105" charset="-128"/>
                        <a:cs typeface="ＭＳ Ｐゴシック" pitchFamily="-105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822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CP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Char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Plot</a:t>
                      </a:r>
                      <a:endParaRPr kumimoji="1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  <a:ea typeface="ＭＳ Ｐゴシック" pitchFamily="-105" charset="-128"/>
                        <a:cs typeface="ＭＳ Ｐゴシック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822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LE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Lit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Eval</a:t>
                      </a:r>
                      <a:endParaRPr kumimoji="1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  <a:ea typeface="ＭＳ Ｐゴシック" pitchFamily="-105" charset="-128"/>
                        <a:cs typeface="ＭＳ Ｐゴシック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822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Mon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FF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MC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FF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DI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FF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Ask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FF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Vis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FF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Inf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FF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Sum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FF8F"/>
                    </a:solidFill>
                  </a:tcPr>
                </a:tc>
              </a:tr>
            </a:tbl>
          </a:graphicData>
        </a:graphic>
      </p:graphicFrame>
      <p:sp>
        <p:nvSpPr>
          <p:cNvPr id="174157" name="Text Box 77"/>
          <p:cNvSpPr txBox="1">
            <a:spLocks noChangeArrowheads="1"/>
          </p:cNvSpPr>
          <p:nvPr/>
        </p:nvSpPr>
        <p:spPr bwMode="auto">
          <a:xfrm>
            <a:off x="935038" y="6007100"/>
            <a:ext cx="7599362" cy="850900"/>
          </a:xfrm>
          <a:prstGeom prst="rect">
            <a:avLst/>
          </a:prstGeom>
          <a:solidFill>
            <a:srgbClr val="FEFFA5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How would this data inform the feedback you give to a </a:t>
            </a:r>
          </a:p>
          <a:p>
            <a:r>
              <a:rPr lang="en-US"/>
              <a:t>particular student? What you teach next? To whom?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4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4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5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229600" cy="1143000"/>
          </a:xfrm>
        </p:spPr>
        <p:txBody>
          <a:bodyPr/>
          <a:lstStyle/>
          <a:p>
            <a:r>
              <a:rPr lang="en-US" sz="3600" dirty="0" smtClean="0"/>
              <a:t>2. Planning Comprehension Instruction</a:t>
            </a:r>
            <a:endParaRPr lang="en-US" sz="3600" dirty="0"/>
          </a:p>
        </p:txBody>
      </p:sp>
      <p:pic>
        <p:nvPicPr>
          <p:cNvPr id="4" name="Picture 3" descr="Screen shot 2013-11-11 at 7.48.25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219480"/>
            <a:ext cx="8610600" cy="5638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Documenting Response Diversity and Strategy Use </a:t>
            </a:r>
          </a:p>
        </p:txBody>
      </p:sp>
      <p:graphicFrame>
        <p:nvGraphicFramePr>
          <p:cNvPr id="174163" name="Group 83"/>
          <p:cNvGraphicFramePr>
            <a:graphicFrameLocks noGrp="1"/>
          </p:cNvGraphicFramePr>
          <p:nvPr/>
        </p:nvGraphicFramePr>
        <p:xfrm>
          <a:off x="1143000" y="2209800"/>
          <a:ext cx="6858000" cy="3438144"/>
        </p:xfrm>
        <a:graphic>
          <a:graphicData uri="http://schemas.openxmlformats.org/drawingml/2006/table">
            <a:tbl>
              <a:tblPr/>
              <a:tblGrid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</a:tblGrid>
              <a:tr h="2590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1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PM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Pers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Mon</a:t>
                      </a:r>
                      <a:endParaRPr kumimoji="1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  <a:ea typeface="ＭＳ Ｐゴシック" pitchFamily="-105" charset="-128"/>
                        <a:cs typeface="ＭＳ Ｐゴシック" pitchFamily="-105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822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CP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Char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Plot</a:t>
                      </a:r>
                      <a:endParaRPr kumimoji="1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  <a:ea typeface="ＭＳ Ｐゴシック" pitchFamily="-105" charset="-128"/>
                        <a:cs typeface="ＭＳ Ｐゴシック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822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LE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Lit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Eval</a:t>
                      </a:r>
                      <a:endParaRPr kumimoji="1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  <a:ea typeface="ＭＳ Ｐゴシック" pitchFamily="-105" charset="-128"/>
                        <a:cs typeface="ＭＳ Ｐゴシック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822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Mon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FF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MC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FF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DI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FF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Ask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FF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Vis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FF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Inf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FF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5" charset="0"/>
                          <a:ea typeface="ＭＳ Ｐゴシック" pitchFamily="-105" charset="-128"/>
                          <a:cs typeface="ＭＳ Ｐゴシック" pitchFamily="-105" charset="-128"/>
                        </a:rPr>
                        <a:t>Sum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FF8F"/>
                    </a:solidFill>
                  </a:tcPr>
                </a:tc>
              </a:tr>
            </a:tbl>
          </a:graphicData>
        </a:graphic>
      </p:graphicFrame>
      <p:sp>
        <p:nvSpPr>
          <p:cNvPr id="5" name="Text Box 77"/>
          <p:cNvSpPr txBox="1">
            <a:spLocks noChangeArrowheads="1"/>
          </p:cNvSpPr>
          <p:nvPr/>
        </p:nvSpPr>
        <p:spPr bwMode="auto">
          <a:xfrm>
            <a:off x="750888" y="5791200"/>
            <a:ext cx="7729537" cy="830263"/>
          </a:xfrm>
          <a:prstGeom prst="rect">
            <a:avLst/>
          </a:prstGeom>
          <a:solidFill>
            <a:srgbClr val="FEFFA5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How do these reflect the Common Core Standards?</a:t>
            </a:r>
          </a:p>
          <a:p>
            <a:pPr algn="ctr"/>
            <a:r>
              <a:rPr lang="en-US"/>
              <a:t>What do we need more of (even as college students)??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Homework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153400" cy="4038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600" b="1" dirty="0" smtClean="0"/>
              <a:t>Nov. 14: </a:t>
            </a:r>
            <a:r>
              <a:rPr lang="en-US" sz="2600" dirty="0" smtClean="0"/>
              <a:t>Building Comprehension with Explicit Vocabulary Instruction </a:t>
            </a:r>
            <a:endParaRPr lang="en-US" sz="22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SKIM Ch 8 Cornett - </a:t>
            </a:r>
            <a:r>
              <a:rPr lang="en-US" sz="2400" dirty="0" err="1" smtClean="0"/>
              <a:t>Vocab</a:t>
            </a:r>
            <a:r>
              <a:rPr lang="en-US" sz="2400" dirty="0" smtClean="0"/>
              <a:t> Instruction (</a:t>
            </a:r>
            <a:r>
              <a:rPr lang="en-US" sz="2400" dirty="0" err="1" smtClean="0"/>
              <a:t>p</a:t>
            </a:r>
            <a:r>
              <a:rPr lang="en-US" sz="2400" dirty="0" smtClean="0"/>
              <a:t>. 222-257)</a:t>
            </a:r>
            <a:endParaRPr lang="en-US" sz="22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2200" dirty="0" smtClean="0"/>
              <a:t>READ Beck &amp; </a:t>
            </a:r>
            <a:r>
              <a:rPr lang="en-US" sz="2200" dirty="0" err="1" smtClean="0"/>
              <a:t>McKeown</a:t>
            </a:r>
            <a:r>
              <a:rPr lang="en-US" sz="2200" dirty="0" smtClean="0"/>
              <a:t> (2002)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 smtClean="0"/>
              <a:t>Bring two Tier 2 words from each chapter (</a:t>
            </a:r>
            <a:r>
              <a:rPr lang="en-US" sz="2200" dirty="0" err="1" smtClean="0"/>
              <a:t>p</a:t>
            </a:r>
            <a:r>
              <a:rPr lang="en-US" sz="2200" dirty="0" smtClean="0"/>
              <a:t>. 147-166)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 smtClean="0"/>
              <a:t>READ ELL Vocabulary Handout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b="1" dirty="0" smtClean="0"/>
              <a:t>Coming Up – Digital Wonder Projects </a:t>
            </a:r>
            <a:r>
              <a:rPr lang="en-US" sz="2000" dirty="0" smtClean="0"/>
              <a:t>(11/19-11/26) </a:t>
            </a:r>
            <a:endParaRPr lang="en-US" sz="26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Wonder, Explore, Learn, Synthesize, Apply, and Share 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b="1" dirty="0" smtClean="0"/>
              <a:t>Nov. 26</a:t>
            </a:r>
            <a:r>
              <a:rPr lang="en-US" sz="2600" dirty="0" smtClean="0"/>
              <a:t>: </a:t>
            </a:r>
            <a:r>
              <a:rPr lang="en-US" sz="2000" dirty="0" smtClean="0"/>
              <a:t>Quiz 2 (Organizing instruction, building fluency, building vocabulary, literature circles, response journals) </a:t>
            </a:r>
            <a:endParaRPr lang="en-US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z="3200" dirty="0" smtClean="0"/>
              <a:t>3. Deepening Comprehension &amp; Building Fluency, Vocabulary, &amp; Written Response</a:t>
            </a:r>
            <a:endParaRPr lang="en-US" sz="3200" dirty="0"/>
          </a:p>
        </p:txBody>
      </p:sp>
      <p:pic>
        <p:nvPicPr>
          <p:cNvPr id="4" name="Picture 3" descr="Screen shot 2013-11-11 at 7.51.05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371600"/>
            <a:ext cx="6833766" cy="548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dirty="0"/>
              <a:t>Today’s Learning Objectives</a:t>
            </a:r>
            <a:endParaRPr lang="en-US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3505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/>
              <a:t>1. Identify</a:t>
            </a:r>
            <a:r>
              <a:rPr lang="en-US" sz="2400" dirty="0" smtClean="0"/>
              <a:t> meaningful aspects of reading response to build comprehension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/>
              <a:t>2. </a:t>
            </a:r>
            <a:r>
              <a:rPr lang="en-US" sz="2400" u="sng" dirty="0"/>
              <a:t>Describe </a:t>
            </a:r>
            <a:r>
              <a:rPr lang="en-US" sz="2400" b="1" u="sng" dirty="0"/>
              <a:t>what</a:t>
            </a:r>
            <a:r>
              <a:rPr lang="en-US" sz="2400" u="sng" dirty="0"/>
              <a:t> and </a:t>
            </a:r>
            <a:r>
              <a:rPr lang="en-US" sz="2400" b="1" u="sng" dirty="0"/>
              <a:t>how</a:t>
            </a:r>
            <a:r>
              <a:rPr lang="en-US" sz="2400" u="sng" dirty="0"/>
              <a:t> you would document</a:t>
            </a:r>
            <a:r>
              <a:rPr lang="en-US" sz="2400" dirty="0"/>
              <a:t> reading performance and growth over time (in a </a:t>
            </a:r>
            <a:r>
              <a:rPr lang="en-US" sz="2400" dirty="0" smtClean="0"/>
              <a:t>response</a:t>
            </a:r>
            <a:r>
              <a:rPr lang="en-US" sz="2400" dirty="0"/>
              <a:t>-based program)</a:t>
            </a:r>
            <a:r>
              <a:rPr lang="en-US" sz="2400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3. Describe the purpose of a Discussion Web and how </a:t>
            </a:r>
            <a:r>
              <a:rPr lang="en-US" sz="2400" smtClean="0"/>
              <a:t>it fosters </a:t>
            </a:r>
            <a:r>
              <a:rPr lang="en-US" sz="2400" dirty="0" smtClean="0"/>
              <a:t>comprehension in unique ways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4. </a:t>
            </a:r>
            <a:r>
              <a:rPr lang="en-US" sz="2400" u="sng" dirty="0"/>
              <a:t>Practice documenting</a:t>
            </a:r>
            <a:r>
              <a:rPr lang="en-US" sz="2400" dirty="0"/>
              <a:t> response type and comprehension strategy use in student journal entries and using this data to inform your feedback and </a:t>
            </a:r>
            <a:r>
              <a:rPr lang="en-US" sz="2400" dirty="0" smtClean="0"/>
              <a:t>instruction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Reading Response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smtClean="0"/>
              <a:t>Goal = Build comprehension (thinking) and to make it visible!  </a:t>
            </a:r>
          </a:p>
          <a:p>
            <a:pPr lvl="1"/>
            <a:r>
              <a:rPr lang="en-US" sz="2400" smtClean="0"/>
              <a:t>During (Process) &gt; Think-aloud &amp; charts to scaffold and organize thinking</a:t>
            </a:r>
          </a:p>
          <a:p>
            <a:pPr lvl="1"/>
            <a:r>
              <a:rPr lang="en-US" sz="2400" smtClean="0"/>
              <a:t>After (Product) &gt; Responding through writing and the arts</a:t>
            </a:r>
          </a:p>
          <a:p>
            <a:r>
              <a:rPr lang="en-US" sz="2800" b="1" smtClean="0"/>
              <a:t>Meaningful Responses = </a:t>
            </a:r>
          </a:p>
          <a:p>
            <a:pPr lvl="1"/>
            <a:r>
              <a:rPr lang="en-US" sz="2400" smtClean="0"/>
              <a:t>So what?  What makes a text memorable?</a:t>
            </a:r>
          </a:p>
          <a:p>
            <a:pPr lvl="1"/>
            <a:r>
              <a:rPr lang="en-US" sz="2400" smtClean="0"/>
              <a:t>Personal response and long-term knowledge goals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Think, Pair, Share: </a:t>
            </a:r>
            <a:br>
              <a:rPr lang="en-US" b="1" dirty="0" smtClean="0"/>
            </a:br>
            <a:r>
              <a:rPr lang="en-US" b="1" dirty="0" smtClean="0"/>
              <a:t>What’s memorable to you?  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685800" y="2133600"/>
            <a:ext cx="7772400" cy="4114800"/>
          </a:xfrm>
        </p:spPr>
        <p:txBody>
          <a:bodyPr/>
          <a:lstStyle/>
          <a:p>
            <a:pPr eaLnBrk="1" hangingPunct="1"/>
            <a:r>
              <a:rPr lang="en-US" smtClean="0"/>
              <a:t>Think about all the different ways you have responded to books, movies, and field trips in and out of school. Think silently for one minute and then work with a partner for three minutes to brainstorm the “response” activities that have been most memorable to you. What makes these memorable?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229600" cy="1143000"/>
          </a:xfrm>
        </p:spPr>
        <p:txBody>
          <a:bodyPr/>
          <a:lstStyle/>
          <a:p>
            <a:r>
              <a:rPr lang="en-US" sz="3600" smtClean="0"/>
              <a:t>What responses make your reading/viewing experiences memorable?  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Journal responses – personal ungraded </a:t>
            </a:r>
          </a:p>
          <a:p>
            <a:r>
              <a:rPr lang="en-US" dirty="0" smtClean="0"/>
              <a:t>Hands-on projects – choice; redesign book cover </a:t>
            </a:r>
          </a:p>
          <a:p>
            <a:r>
              <a:rPr lang="en-US" dirty="0" smtClean="0"/>
              <a:t>Wanting to do it again – to relive the experience </a:t>
            </a:r>
          </a:p>
          <a:p>
            <a:r>
              <a:rPr lang="en-US" dirty="0" smtClean="0"/>
              <a:t>Scavenger hunt – learning that’s fun! </a:t>
            </a:r>
          </a:p>
          <a:p>
            <a:r>
              <a:rPr lang="en-US" dirty="0" smtClean="0"/>
              <a:t>Drama – costumes -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sz="4000"/>
              <a:t>Patterns of Response </a:t>
            </a:r>
            <a:br>
              <a:rPr lang="en-US" sz="4000"/>
            </a:br>
            <a:r>
              <a:rPr lang="en-US" sz="4000"/>
              <a:t>to Literature</a:t>
            </a:r>
            <a:endParaRPr lang="en-US"/>
          </a:p>
        </p:txBody>
      </p:sp>
      <p:pic>
        <p:nvPicPr>
          <p:cNvPr id="24579" name="Picture 3" descr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1981200"/>
            <a:ext cx="7391400" cy="412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5791200" y="6248400"/>
            <a:ext cx="2428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/>
              <a:t>Hancock, Chapter 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un Clip">
  <a:themeElements>
    <a:clrScheme name="Fun Clip 1">
      <a:dk1>
        <a:srgbClr val="330000"/>
      </a:dk1>
      <a:lt1>
        <a:srgbClr val="FFFFFF"/>
      </a:lt1>
      <a:dk2>
        <a:srgbClr val="320000"/>
      </a:dk2>
      <a:lt2>
        <a:srgbClr val="808080"/>
      </a:lt2>
      <a:accent1>
        <a:srgbClr val="FFCC00"/>
      </a:accent1>
      <a:accent2>
        <a:srgbClr val="FFDC4C"/>
      </a:accent2>
      <a:accent3>
        <a:srgbClr val="FFFFFF"/>
      </a:accent3>
      <a:accent4>
        <a:srgbClr val="2A0000"/>
      </a:accent4>
      <a:accent5>
        <a:srgbClr val="FFE2AA"/>
      </a:accent5>
      <a:accent6>
        <a:srgbClr val="E7C744"/>
      </a:accent6>
      <a:hlink>
        <a:srgbClr val="009999"/>
      </a:hlink>
      <a:folHlink>
        <a:srgbClr val="CC6018"/>
      </a:folHlink>
    </a:clrScheme>
    <a:fontScheme name="Fun Clip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5" charset="0"/>
            <a:ea typeface="ＭＳ Ｐゴシック" pitchFamily="-105" charset="-128"/>
            <a:cs typeface="ＭＳ Ｐゴシック" pitchFamily="-105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5" charset="0"/>
            <a:ea typeface="ＭＳ Ｐゴシック" pitchFamily="-105" charset="-128"/>
            <a:cs typeface="ＭＳ Ｐゴシック" pitchFamily="-105" charset="-128"/>
          </a:defRPr>
        </a:defPPr>
      </a:lstStyle>
    </a:lnDef>
  </a:objectDefaults>
  <a:extraClrSchemeLst>
    <a:extraClrScheme>
      <a:clrScheme name="Fun Clip 1">
        <a:dk1>
          <a:srgbClr val="330000"/>
        </a:dk1>
        <a:lt1>
          <a:srgbClr val="FFFFFF"/>
        </a:lt1>
        <a:dk2>
          <a:srgbClr val="320000"/>
        </a:dk2>
        <a:lt2>
          <a:srgbClr val="808080"/>
        </a:lt2>
        <a:accent1>
          <a:srgbClr val="FFCC00"/>
        </a:accent1>
        <a:accent2>
          <a:srgbClr val="FFDC4C"/>
        </a:accent2>
        <a:accent3>
          <a:srgbClr val="FFFFFF"/>
        </a:accent3>
        <a:accent4>
          <a:srgbClr val="2A0000"/>
        </a:accent4>
        <a:accent5>
          <a:srgbClr val="FFE2AA"/>
        </a:accent5>
        <a:accent6>
          <a:srgbClr val="E7C744"/>
        </a:accent6>
        <a:hlink>
          <a:srgbClr val="009999"/>
        </a:hlink>
        <a:folHlink>
          <a:srgbClr val="CC601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2004:Templates:Presentations:Designs:Fun Clip</Template>
  <TotalTime>9182</TotalTime>
  <Words>1610</Words>
  <Application>Microsoft Macintosh PowerPoint</Application>
  <PresentationFormat>On-screen Show (4:3)</PresentationFormat>
  <Paragraphs>272</Paragraphs>
  <Slides>31</Slides>
  <Notes>15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Fun Clip</vt:lpstr>
      <vt:lpstr>Building Comprehension with Discussion Webs and Response Journals (and Documenting Comprehension Strategy Use)</vt:lpstr>
      <vt:lpstr>1. Understanding Comprehension</vt:lpstr>
      <vt:lpstr>2. Planning Comprehension Instruction</vt:lpstr>
      <vt:lpstr>3. Deepening Comprehension &amp; Building Fluency, Vocabulary, &amp; Written Response</vt:lpstr>
      <vt:lpstr>Today’s Learning Objectives</vt:lpstr>
      <vt:lpstr>Reading Response</vt:lpstr>
      <vt:lpstr>Think, Pair, Share:  What’s memorable to you?  </vt:lpstr>
      <vt:lpstr>What responses make your reading/viewing experiences memorable?  </vt:lpstr>
      <vt:lpstr>Patterns of Response  to Literature</vt:lpstr>
      <vt:lpstr>What reader responses are worth documenting? </vt:lpstr>
      <vt:lpstr>After-Reading Response Activities  (attempts to reflect natural conversations) </vt:lpstr>
      <vt:lpstr>How might you document learning and progress using literature circles? </vt:lpstr>
      <vt:lpstr>Developing Higher-Level and Open-Ended Questions for Guided Reading Discussion </vt:lpstr>
      <vt:lpstr>Discussion Webs</vt:lpstr>
      <vt:lpstr>Discussion Webs</vt:lpstr>
      <vt:lpstr>Discussion Web Consensus Summary</vt:lpstr>
      <vt:lpstr>Discussion Web Ideas for Pictures of Hollis Woods? </vt:lpstr>
      <vt:lpstr>A challenge: How can we document learning from response activities? </vt:lpstr>
      <vt:lpstr>How might you document  reader response?</vt:lpstr>
      <vt:lpstr>Student Conference Notes</vt:lpstr>
      <vt:lpstr>Sticker Self-Assessment System in Response Journals</vt:lpstr>
      <vt:lpstr>Sticker Self-Assessment System</vt:lpstr>
      <vt:lpstr>Slide 23</vt:lpstr>
      <vt:lpstr>Literature Response Journals (Hancock, 2008, p. 278-279) </vt:lpstr>
      <vt:lpstr>What kinds of responses  might you get? </vt:lpstr>
      <vt:lpstr>Activity: Documenting Response and Strategy Use in Literature Journals</vt:lpstr>
      <vt:lpstr>Coding Categories for Literature Response Journals</vt:lpstr>
      <vt:lpstr>Documenting Response Diversity and Strategy Use </vt:lpstr>
      <vt:lpstr>Documenting Response Diversity and Strategy Use </vt:lpstr>
      <vt:lpstr>Documenting Response Diversity and Strategy Use </vt:lpstr>
      <vt:lpstr>Homework</vt:lpstr>
    </vt:vector>
  </TitlesOfParts>
  <Company>University of Rhode Island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Metacognitive Strategy Instruction to Enhance Reading Comprehension</dc:title>
  <dc:creator>Julie Coiro</dc:creator>
  <cp:lastModifiedBy>Julie Coiro</cp:lastModifiedBy>
  <cp:revision>454</cp:revision>
  <cp:lastPrinted>2010-11-18T04:53:36Z</cp:lastPrinted>
  <dcterms:created xsi:type="dcterms:W3CDTF">2013-11-12T15:45:20Z</dcterms:created>
  <dcterms:modified xsi:type="dcterms:W3CDTF">2013-11-12T17:50:12Z</dcterms:modified>
</cp:coreProperties>
</file>